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56" r:id="rId2"/>
    <p:sldId id="257" r:id="rId3"/>
    <p:sldId id="296" r:id="rId4"/>
    <p:sldId id="258" r:id="rId5"/>
    <p:sldId id="261" r:id="rId6"/>
    <p:sldId id="262" r:id="rId7"/>
    <p:sldId id="264" r:id="rId8"/>
    <p:sldId id="263" r:id="rId9"/>
    <p:sldId id="300" r:id="rId10"/>
    <p:sldId id="265" r:id="rId11"/>
    <p:sldId id="266" r:id="rId12"/>
    <p:sldId id="302" r:id="rId13"/>
    <p:sldId id="267" r:id="rId14"/>
    <p:sldId id="301" r:id="rId15"/>
    <p:sldId id="268" r:id="rId16"/>
    <p:sldId id="269" r:id="rId17"/>
    <p:sldId id="270" r:id="rId18"/>
    <p:sldId id="271" r:id="rId19"/>
    <p:sldId id="272" r:id="rId20"/>
    <p:sldId id="273" r:id="rId21"/>
    <p:sldId id="297" r:id="rId22"/>
    <p:sldId id="298" r:id="rId23"/>
    <p:sldId id="299" r:id="rId24"/>
  </p:sldIdLst>
  <p:sldSz cx="9144000" cy="6858000" type="screen4x3"/>
  <p:notesSz cx="6881813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88" autoAdjust="0"/>
    <p:restoredTop sz="94660"/>
  </p:normalViewPr>
  <p:slideViewPr>
    <p:cSldViewPr>
      <p:cViewPr varScale="1">
        <p:scale>
          <a:sx n="69" d="100"/>
          <a:sy n="69" d="100"/>
        </p:scale>
        <p:origin x="1164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98102" y="0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r">
              <a:defRPr sz="1200"/>
            </a:lvl1pPr>
          </a:lstStyle>
          <a:p>
            <a:fld id="{514F14E6-0E90-4AF1-8915-58EB3255B919}" type="datetimeFigureOut">
              <a:rPr lang="en-US" smtClean="0"/>
              <a:t>2/1/2024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98102" y="8829967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r">
              <a:defRPr sz="1200"/>
            </a:lvl1pPr>
          </a:lstStyle>
          <a:p>
            <a:fld id="{D9A41CEC-B244-4980-88C8-682ECB95555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66234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98102" y="0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r">
              <a:defRPr sz="1200"/>
            </a:lvl1pPr>
          </a:lstStyle>
          <a:p>
            <a:fld id="{E086AF45-23A0-428D-9571-5BAB03A50C8D}" type="datetimeFigureOut">
              <a:rPr lang="en-US" smtClean="0"/>
              <a:t>2/1/2024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176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46" tIns="46223" rIns="92446" bIns="46223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182" y="4415790"/>
            <a:ext cx="5505450" cy="4183380"/>
          </a:xfrm>
          <a:prstGeom prst="rect">
            <a:avLst/>
          </a:prstGeom>
        </p:spPr>
        <p:txBody>
          <a:bodyPr vert="horz" lIns="92446" tIns="46223" rIns="92446" bIns="46223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98102" y="8829967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r">
              <a:defRPr sz="1200"/>
            </a:lvl1pPr>
          </a:lstStyle>
          <a:p>
            <a:fld id="{036C3C14-8747-439F-853B-15C4F588A6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77637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FF195-C938-4804-8D5A-7BB850DDA55D}" type="datetimeFigureOut">
              <a:rPr lang="en-US" smtClean="0"/>
              <a:t>2/1/2024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0D468-32D5-4D5B-98A7-57339975040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51764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FF195-C938-4804-8D5A-7BB850DDA55D}" type="datetimeFigureOut">
              <a:rPr lang="en-US" smtClean="0"/>
              <a:t>2/1/2024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0D468-32D5-4D5B-98A7-57339975040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27983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FF195-C938-4804-8D5A-7BB850DDA55D}" type="datetimeFigureOut">
              <a:rPr lang="en-US" smtClean="0"/>
              <a:t>2/1/2024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0D468-32D5-4D5B-98A7-57339975040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87634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FF195-C938-4804-8D5A-7BB850DDA55D}" type="datetimeFigureOut">
              <a:rPr lang="en-US" smtClean="0"/>
              <a:t>2/1/2024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0D468-32D5-4D5B-98A7-57339975040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91583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FF195-C938-4804-8D5A-7BB850DDA55D}" type="datetimeFigureOut">
              <a:rPr lang="en-US" smtClean="0"/>
              <a:t>2/1/2024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0D468-32D5-4D5B-98A7-57339975040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74688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FF195-C938-4804-8D5A-7BB850DDA55D}" type="datetimeFigureOut">
              <a:rPr lang="en-US" smtClean="0"/>
              <a:t>2/1/2024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0D468-32D5-4D5B-98A7-57339975040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57484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FF195-C938-4804-8D5A-7BB850DDA55D}" type="datetimeFigureOut">
              <a:rPr lang="en-US" smtClean="0"/>
              <a:t>2/1/2024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0D468-32D5-4D5B-98A7-57339975040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78479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FF195-C938-4804-8D5A-7BB850DDA55D}" type="datetimeFigureOut">
              <a:rPr lang="en-US" smtClean="0"/>
              <a:t>2/1/2024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0D468-32D5-4D5B-98A7-57339975040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93086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FF195-C938-4804-8D5A-7BB850DDA55D}" type="datetimeFigureOut">
              <a:rPr lang="en-US" smtClean="0"/>
              <a:t>2/1/2024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0D468-32D5-4D5B-98A7-57339975040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14408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FF195-C938-4804-8D5A-7BB850DDA55D}" type="datetimeFigureOut">
              <a:rPr lang="en-US" smtClean="0"/>
              <a:t>2/1/2024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0D468-32D5-4D5B-98A7-57339975040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39398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FF195-C938-4804-8D5A-7BB850DDA55D}" type="datetimeFigureOut">
              <a:rPr lang="en-US" smtClean="0"/>
              <a:t>2/1/2024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0D468-32D5-4D5B-98A7-57339975040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05088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1FF195-C938-4804-8D5A-7BB850DDA55D}" type="datetimeFigureOut">
              <a:rPr lang="en-US" smtClean="0"/>
              <a:t>2/1/2024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70D468-32D5-4D5B-98A7-57339975040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35522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4801" y="577335"/>
            <a:ext cx="8610600" cy="517064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6600" b="1" cap="none" spc="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The French and Indian War</a:t>
            </a:r>
          </a:p>
          <a:p>
            <a:pPr algn="ctr"/>
            <a:r>
              <a:rPr lang="en-US" sz="66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Part 4-</a:t>
            </a:r>
          </a:p>
          <a:p>
            <a:pPr algn="ctr"/>
            <a:r>
              <a:rPr lang="en-US" sz="66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Tensions Rise</a:t>
            </a:r>
          </a:p>
          <a:p>
            <a:pPr algn="ctr"/>
            <a:endParaRPr lang="en-US" sz="66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530020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00"/>
            </a:gs>
            <a:gs pos="100000">
              <a:schemeClr val="bg2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9100" y="237258"/>
            <a:ext cx="83058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Bookman Old Style" pitchFamily="18" charset="0"/>
              </a:rPr>
              <a:t>The governor of the </a:t>
            </a:r>
            <a:r>
              <a:rPr lang="en-US" sz="4000" u="sng" dirty="0">
                <a:solidFill>
                  <a:srgbClr val="FF0000"/>
                </a:solidFill>
                <a:latin typeface="Bookman Old Style" pitchFamily="18" charset="0"/>
              </a:rPr>
              <a:t>Virginia</a:t>
            </a:r>
            <a:r>
              <a:rPr lang="en-US" sz="4000" dirty="0">
                <a:solidFill>
                  <a:srgbClr val="FF0000"/>
                </a:solidFill>
                <a:latin typeface="Bookman Old Style" pitchFamily="18" charset="0"/>
              </a:rPr>
              <a:t> colony, Robert Dinwiddie, wanted the </a:t>
            </a:r>
            <a:r>
              <a:rPr lang="en-US" sz="4000" u="sng" dirty="0">
                <a:solidFill>
                  <a:srgbClr val="FF0000"/>
                </a:solidFill>
                <a:latin typeface="Bookman Old Style" pitchFamily="18" charset="0"/>
              </a:rPr>
              <a:t>land</a:t>
            </a:r>
            <a:r>
              <a:rPr lang="en-US" sz="4000" dirty="0">
                <a:solidFill>
                  <a:srgbClr val="FF0000"/>
                </a:solidFill>
                <a:latin typeface="Bookman Old Style" pitchFamily="18" charset="0"/>
              </a:rPr>
              <a:t> of the Ohio River Valley for Virginia.</a:t>
            </a:r>
          </a:p>
        </p:txBody>
      </p:sp>
      <p:pic>
        <p:nvPicPr>
          <p:cNvPr id="9218" name="Picture 2" descr="http://upload.wikimedia.org/wikipedia/commons/thumb/e/eb/Robert_Dinwiddie_from_NPG.jpg/300px-Robert_Dinwiddie_from_NP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819400"/>
            <a:ext cx="3200400" cy="3861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60742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7030A0"/>
            </a:gs>
            <a:gs pos="100000">
              <a:schemeClr val="bg2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0267" y="457200"/>
            <a:ext cx="3750733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Bookman Old Style" pitchFamily="18" charset="0"/>
              </a:rPr>
              <a:t>*Remember, the colonies did not have the same borders in the 1750s as our states do today.  </a:t>
            </a:r>
          </a:p>
        </p:txBody>
      </p:sp>
      <p:pic>
        <p:nvPicPr>
          <p:cNvPr id="3" name="Picture 2" descr="http://users.humboldt.edu/ogayle/Hist%20110%20Images/Colonies_176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2399"/>
            <a:ext cx="4267200" cy="6541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8168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92D050"/>
            </a:gs>
            <a:gs pos="100000">
              <a:schemeClr val="bg2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304800"/>
            <a:ext cx="855133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Bookman Old Style" pitchFamily="18" charset="0"/>
              </a:rPr>
              <a:t>What do you know about George Washington?  With a partner, come up with a list of what he is known for.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40F89B-9DA0-1E94-2868-B274EDB69F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2859345"/>
            <a:ext cx="5867400" cy="391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2294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0000"/>
            </a:gs>
            <a:gs pos="100000">
              <a:schemeClr val="bg2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0022" y="43190"/>
            <a:ext cx="4035778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Bookman Old Style" pitchFamily="18" charset="0"/>
              </a:rPr>
              <a:t>Dinwiddie sent a young man from the British army named </a:t>
            </a:r>
            <a:r>
              <a:rPr lang="en-US" sz="4000" u="sng" dirty="0">
                <a:latin typeface="Bookman Old Style" pitchFamily="18" charset="0"/>
              </a:rPr>
              <a:t>George Washington </a:t>
            </a:r>
            <a:r>
              <a:rPr lang="en-US" sz="4000" dirty="0">
                <a:latin typeface="Bookman Old Style" pitchFamily="18" charset="0"/>
              </a:rPr>
              <a:t>to Fort Le Boeuf to tell them to </a:t>
            </a:r>
            <a:r>
              <a:rPr lang="en-US" sz="4000" u="sng" dirty="0">
                <a:latin typeface="Bookman Old Style" pitchFamily="18" charset="0"/>
              </a:rPr>
              <a:t>leave</a:t>
            </a:r>
            <a:r>
              <a:rPr lang="en-US" sz="4000" dirty="0">
                <a:latin typeface="Bookman Old Style" pitchFamily="18" charset="0"/>
              </a:rPr>
              <a:t>.  The French </a:t>
            </a:r>
            <a:r>
              <a:rPr lang="en-US" sz="4000" u="sng" dirty="0">
                <a:latin typeface="Bookman Old Style" pitchFamily="18" charset="0"/>
              </a:rPr>
              <a:t>refused</a:t>
            </a:r>
            <a:r>
              <a:rPr lang="en-US" sz="4000" dirty="0">
                <a:latin typeface="Bookman Old Style" pitchFamily="18" charset="0"/>
              </a:rPr>
              <a:t>.</a:t>
            </a:r>
          </a:p>
        </p:txBody>
      </p:sp>
      <p:pic>
        <p:nvPicPr>
          <p:cNvPr id="10242" name="Picture 2" descr="http://blogsensebybarb.files.wordpress.com/2011/10/young-george_washington_17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7333" y="381000"/>
            <a:ext cx="4447011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95304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36433" y="1641003"/>
            <a:ext cx="6366933" cy="3581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54567" y="1634574"/>
            <a:ext cx="6366934" cy="3581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305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92D050"/>
            </a:gs>
            <a:gs pos="100000">
              <a:schemeClr val="bg2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2222" y="258901"/>
            <a:ext cx="86106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Bookman Old Style" pitchFamily="18" charset="0"/>
              </a:rPr>
              <a:t>Several months later, </a:t>
            </a:r>
            <a:r>
              <a:rPr lang="en-US" sz="4000" u="sng" dirty="0">
                <a:latin typeface="Bookman Old Style" pitchFamily="18" charset="0"/>
              </a:rPr>
              <a:t>Washington</a:t>
            </a:r>
            <a:r>
              <a:rPr lang="en-US" sz="4000" dirty="0">
                <a:latin typeface="Bookman Old Style" pitchFamily="18" charset="0"/>
              </a:rPr>
              <a:t> was sent back to the area with </a:t>
            </a:r>
            <a:r>
              <a:rPr lang="en-US" sz="4000" u="sng" dirty="0">
                <a:latin typeface="Bookman Old Style" pitchFamily="18" charset="0"/>
              </a:rPr>
              <a:t>soldiers </a:t>
            </a:r>
            <a:r>
              <a:rPr lang="en-US" sz="4000" dirty="0">
                <a:latin typeface="Bookman Old Style" pitchFamily="18" charset="0"/>
              </a:rPr>
              <a:t>to protect British colonists in the area and drive the </a:t>
            </a:r>
            <a:r>
              <a:rPr lang="en-US" sz="4000" u="sng" dirty="0">
                <a:latin typeface="Bookman Old Style" pitchFamily="18" charset="0"/>
              </a:rPr>
              <a:t>French</a:t>
            </a:r>
            <a:r>
              <a:rPr lang="en-US" sz="4000" dirty="0">
                <a:latin typeface="Bookman Old Style" pitchFamily="18" charset="0"/>
              </a:rPr>
              <a:t> out.</a:t>
            </a:r>
          </a:p>
        </p:txBody>
      </p:sp>
      <p:pic>
        <p:nvPicPr>
          <p:cNvPr id="3074" name="Picture 2" descr="http://www.historic-uk.com/HistoryUK/Kelmarsh2006/RedcoatsMarching-b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4589" y="3395133"/>
            <a:ext cx="3465866" cy="3296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26050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7030A0"/>
            </a:gs>
            <a:gs pos="100000">
              <a:schemeClr val="bg2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ages.virtualology.com/images/86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971800"/>
            <a:ext cx="48768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6700" y="304800"/>
            <a:ext cx="84582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Bookman Old Style" pitchFamily="18" charset="0"/>
              </a:rPr>
              <a:t>Worried about being </a:t>
            </a:r>
            <a:r>
              <a:rPr lang="en-US" sz="4000" u="sng" dirty="0">
                <a:latin typeface="Bookman Old Style" pitchFamily="18" charset="0"/>
              </a:rPr>
              <a:t>attacked</a:t>
            </a:r>
            <a:r>
              <a:rPr lang="en-US" sz="4000" dirty="0">
                <a:latin typeface="Bookman Old Style" pitchFamily="18" charset="0"/>
              </a:rPr>
              <a:t> by a larger French force from Fort Duquesne, Washington built </a:t>
            </a:r>
            <a:r>
              <a:rPr lang="en-US" sz="4000" u="sng" dirty="0">
                <a:latin typeface="Bookman Old Style" pitchFamily="18" charset="0"/>
              </a:rPr>
              <a:t>Fort Necessity</a:t>
            </a:r>
            <a:r>
              <a:rPr lang="en-US" sz="4000" dirty="0">
                <a:latin typeface="Bookman Old Style" pitchFamily="18" charset="0"/>
              </a:rPr>
              <a:t> for protection.</a:t>
            </a:r>
          </a:p>
        </p:txBody>
      </p:sp>
    </p:spTree>
    <p:extLst>
      <p:ext uri="{BB962C8B-B14F-4D97-AF65-F5344CB8AC3E}">
        <p14:creationId xmlns:p14="http://schemas.microsoft.com/office/powerpoint/2010/main" val="38734232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C000"/>
            </a:gs>
            <a:gs pos="100000">
              <a:schemeClr val="bg2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8625" y="381000"/>
            <a:ext cx="8382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Bookman Old Style" pitchFamily="18" charset="0"/>
              </a:rPr>
              <a:t>On July 3, 1754, the French did attack, laid </a:t>
            </a:r>
            <a:r>
              <a:rPr lang="en-US" sz="4000" u="sng" dirty="0">
                <a:latin typeface="Bookman Old Style" pitchFamily="18" charset="0"/>
              </a:rPr>
              <a:t>siege</a:t>
            </a:r>
            <a:r>
              <a:rPr lang="en-US" sz="4000" dirty="0">
                <a:latin typeface="Bookman Old Style" pitchFamily="18" charset="0"/>
              </a:rPr>
              <a:t> to the fort, and forced Washington to </a:t>
            </a:r>
            <a:r>
              <a:rPr lang="en-US" sz="4000" u="sng" dirty="0">
                <a:latin typeface="Bookman Old Style" pitchFamily="18" charset="0"/>
              </a:rPr>
              <a:t>surrender</a:t>
            </a:r>
            <a:r>
              <a:rPr lang="en-US" sz="4000" dirty="0">
                <a:latin typeface="Bookman Old Style" pitchFamily="18" charset="0"/>
              </a:rPr>
              <a:t>.</a:t>
            </a:r>
          </a:p>
        </p:txBody>
      </p:sp>
      <p:pic>
        <p:nvPicPr>
          <p:cNvPr id="4" name="Picture 2" descr="http://t3.gstatic.com/images?q=tbn:ANd9GcTOA_7RQ7WNtX-UWL46l5XLBCbGiUU_wstrw5ighuvmcOIjN2Zj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9356" y="2590800"/>
            <a:ext cx="5382378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4866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B0F0"/>
            </a:gs>
            <a:gs pos="100000">
              <a:schemeClr val="bg2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residentgeorgewashington.files.wordpress.com/2010/03/battleoffortnecessit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0433" y="2763389"/>
            <a:ext cx="6477000" cy="3891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7933" y="228600"/>
            <a:ext cx="8382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Bookman Old Style" pitchFamily="18" charset="0"/>
              </a:rPr>
              <a:t>Washington and his troops returned to Virginia.  Many say this was the beginning of the </a:t>
            </a:r>
            <a:r>
              <a:rPr lang="en-US" sz="4000" u="sng" dirty="0">
                <a:latin typeface="Bookman Old Style" pitchFamily="18" charset="0"/>
              </a:rPr>
              <a:t>French and Indian War</a:t>
            </a:r>
            <a:r>
              <a:rPr lang="en-US" sz="4000" dirty="0">
                <a:latin typeface="Bookman Old Style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340711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B050"/>
            </a:gs>
            <a:gs pos="100000">
              <a:schemeClr val="bg2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6156" y="228600"/>
            <a:ext cx="8382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Bookman Old Style" pitchFamily="18" charset="0"/>
              </a:rPr>
              <a:t>Several British colonists understood that like the </a:t>
            </a:r>
            <a:r>
              <a:rPr lang="en-US" sz="4000" u="sng" dirty="0">
                <a:latin typeface="Bookman Old Style" pitchFamily="18" charset="0"/>
              </a:rPr>
              <a:t>Iroquois</a:t>
            </a:r>
            <a:r>
              <a:rPr lang="en-US" sz="4000" dirty="0">
                <a:latin typeface="Bookman Old Style" pitchFamily="18" charset="0"/>
              </a:rPr>
              <a:t> they would be better off if the British colonies worked </a:t>
            </a:r>
            <a:r>
              <a:rPr lang="en-US" sz="4000" u="sng" dirty="0">
                <a:latin typeface="Bookman Old Style" pitchFamily="18" charset="0"/>
              </a:rPr>
              <a:t>together</a:t>
            </a:r>
            <a:r>
              <a:rPr lang="en-US" sz="4000" dirty="0">
                <a:latin typeface="Bookman Old Style" pitchFamily="18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9C0B38C-5543-28D5-0C14-BD691FB8EC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0" y="2755436"/>
            <a:ext cx="3429000" cy="398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8523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B050"/>
            </a:gs>
            <a:gs pos="100000">
              <a:schemeClr val="bg2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152400"/>
            <a:ext cx="84582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Bookman Old Style" pitchFamily="18" charset="0"/>
              </a:rPr>
              <a:t>By 1750, there were about </a:t>
            </a:r>
            <a:r>
              <a:rPr lang="en-US" sz="4000" u="sng" dirty="0">
                <a:latin typeface="Bookman Old Style" pitchFamily="18" charset="0"/>
              </a:rPr>
              <a:t>80,000</a:t>
            </a:r>
            <a:r>
              <a:rPr lang="en-US" sz="4000" dirty="0">
                <a:latin typeface="Bookman Old Style" pitchFamily="18" charset="0"/>
              </a:rPr>
              <a:t> French colonists living in North America.  In comparison, there were over </a:t>
            </a:r>
            <a:r>
              <a:rPr lang="en-US" sz="4000" u="sng" dirty="0">
                <a:latin typeface="Bookman Old Style" pitchFamily="18" charset="0"/>
              </a:rPr>
              <a:t>1,000,000</a:t>
            </a:r>
            <a:r>
              <a:rPr lang="en-US" sz="4000" dirty="0">
                <a:latin typeface="Bookman Old Style" pitchFamily="18" charset="0"/>
              </a:rPr>
              <a:t> British colonists.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0985A1-7972-683F-F32D-CE843A5D0D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0" y="3352800"/>
            <a:ext cx="4140679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7503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0000"/>
            </a:gs>
            <a:gs pos="100000">
              <a:schemeClr val="bg2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2900" y="228600"/>
            <a:ext cx="84582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Bookman Old Style" pitchFamily="18" charset="0"/>
              </a:rPr>
              <a:t>One of these was a Philadelphia printer named </a:t>
            </a:r>
            <a:r>
              <a:rPr lang="en-US" sz="4000" u="sng" dirty="0">
                <a:latin typeface="Bookman Old Style" pitchFamily="18" charset="0"/>
              </a:rPr>
              <a:t>Ben Franklin</a:t>
            </a:r>
            <a:r>
              <a:rPr lang="en-US" sz="4000" dirty="0">
                <a:latin typeface="Bookman Old Style" pitchFamily="18" charset="0"/>
              </a:rPr>
              <a:t>.  He printed the first political cartoon in America titled </a:t>
            </a:r>
            <a:r>
              <a:rPr lang="en-US" sz="4000" i="1" u="sng" dirty="0">
                <a:latin typeface="Bookman Old Style" pitchFamily="18" charset="0"/>
              </a:rPr>
              <a:t>Join or Die </a:t>
            </a:r>
            <a:r>
              <a:rPr lang="en-US" sz="4000" dirty="0">
                <a:latin typeface="Bookman Old Style" pitchFamily="18" charset="0"/>
              </a:rPr>
              <a:t>to make the point that the British colonies should join together for their mutual defense.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CC76FC-5AF4-79E6-6919-1D05819AF9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4643933"/>
            <a:ext cx="3200400" cy="2137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6198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00"/>
            </a:gs>
            <a:gs pos="100000">
              <a:schemeClr val="bg2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C1D84B-3CEC-EC13-9657-CE742A51CA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8036"/>
            <a:ext cx="9144000" cy="6281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5306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B0F0"/>
            </a:gs>
            <a:gs pos="100000">
              <a:schemeClr val="bg2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3089" y="293537"/>
            <a:ext cx="84582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Bookman Old Style" pitchFamily="18" charset="0"/>
              </a:rPr>
              <a:t>So in 1754, colonial leaders from </a:t>
            </a:r>
            <a:r>
              <a:rPr lang="en-US" sz="4000" u="sng" dirty="0">
                <a:latin typeface="Bookman Old Style" pitchFamily="18" charset="0"/>
              </a:rPr>
              <a:t>seven</a:t>
            </a:r>
            <a:r>
              <a:rPr lang="en-US" sz="4000" dirty="0">
                <a:latin typeface="Bookman Old Style" pitchFamily="18" charset="0"/>
              </a:rPr>
              <a:t> colonies, along with many Iroquois leaders met in </a:t>
            </a:r>
            <a:r>
              <a:rPr lang="en-US" sz="4000" u="sng" dirty="0">
                <a:latin typeface="Bookman Old Style" pitchFamily="18" charset="0"/>
              </a:rPr>
              <a:t>Albany</a:t>
            </a:r>
            <a:r>
              <a:rPr lang="en-US" sz="4000" dirty="0">
                <a:latin typeface="Bookman Old Style" pitchFamily="18" charset="0"/>
              </a:rPr>
              <a:t> and formed the Albany Congress to form a </a:t>
            </a:r>
            <a:r>
              <a:rPr lang="en-US" sz="4000" u="sng" dirty="0">
                <a:latin typeface="Bookman Old Style" pitchFamily="18" charset="0"/>
              </a:rPr>
              <a:t>plan</a:t>
            </a:r>
            <a:r>
              <a:rPr lang="en-US" sz="4000" dirty="0">
                <a:latin typeface="Bookman Old Style" pitchFamily="18" charset="0"/>
              </a:rPr>
              <a:t> of union.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AFE82F-7DBD-CEF0-E7BD-C43EB9E2E1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3540007"/>
            <a:ext cx="48006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2754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B050"/>
            </a:gs>
            <a:gs pos="100000">
              <a:schemeClr val="bg2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231192"/>
            <a:ext cx="84582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Bookman Old Style" pitchFamily="18" charset="0"/>
              </a:rPr>
              <a:t>However, the colonies </a:t>
            </a:r>
            <a:r>
              <a:rPr lang="en-US" sz="4000" u="sng" dirty="0">
                <a:latin typeface="Bookman Old Style" pitchFamily="18" charset="0"/>
              </a:rPr>
              <a:t>rejected</a:t>
            </a:r>
            <a:r>
              <a:rPr lang="en-US" sz="4000" dirty="0">
                <a:latin typeface="Bookman Old Style" pitchFamily="18" charset="0"/>
              </a:rPr>
              <a:t> the Albany Plan of Union because none of the colonies wanted to give up power to a </a:t>
            </a:r>
            <a:r>
              <a:rPr lang="en-US" sz="4000" u="sng" dirty="0">
                <a:latin typeface="Bookman Old Style" pitchFamily="18" charset="0"/>
              </a:rPr>
              <a:t>central</a:t>
            </a:r>
            <a:r>
              <a:rPr lang="en-US" sz="4000" dirty="0">
                <a:latin typeface="Bookman Old Style" pitchFamily="18" charset="0"/>
              </a:rPr>
              <a:t> government.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ECBD4A-FB8D-EB24-2702-F0EBC29109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3422073"/>
            <a:ext cx="3962400" cy="3328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266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B0F0"/>
            </a:gs>
            <a:gs pos="100000">
              <a:schemeClr val="bg2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28105"/>
            <a:ext cx="4114800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Bookman Old Style" pitchFamily="18" charset="0"/>
              </a:rPr>
              <a:t>The </a:t>
            </a:r>
            <a:r>
              <a:rPr lang="en-US" sz="4000" u="sng" dirty="0">
                <a:latin typeface="Bookman Old Style" pitchFamily="18" charset="0"/>
              </a:rPr>
              <a:t>Ohio Company of Virginia </a:t>
            </a:r>
            <a:r>
              <a:rPr lang="en-US" sz="4000" dirty="0">
                <a:latin typeface="Bookman Old Style" pitchFamily="18" charset="0"/>
              </a:rPr>
              <a:t>made plans to help settle British colonists west of the Appalachian Mountains in the </a:t>
            </a:r>
            <a:r>
              <a:rPr lang="en-US" sz="4000" u="sng" dirty="0">
                <a:latin typeface="Bookman Old Style" pitchFamily="18" charset="0"/>
              </a:rPr>
              <a:t>Ohio</a:t>
            </a:r>
            <a:r>
              <a:rPr lang="en-US" sz="4000" dirty="0">
                <a:latin typeface="Bookman Old Style" pitchFamily="18" charset="0"/>
              </a:rPr>
              <a:t> River Valley.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19FC54-554F-98BE-6F50-B2B8300251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72067"/>
            <a:ext cx="4267570" cy="654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4484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0000"/>
            </a:gs>
            <a:gs pos="100000">
              <a:schemeClr val="bg2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1.american.edu/TED/ice/images4/kckfrench-era-1634-176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905000"/>
            <a:ext cx="5595761" cy="4782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1000" y="381000"/>
            <a:ext cx="853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Bookman Old Style" pitchFamily="18" charset="0"/>
              </a:rPr>
              <a:t>The </a:t>
            </a:r>
            <a:r>
              <a:rPr lang="en-US" sz="4000" u="sng" dirty="0">
                <a:latin typeface="Bookman Old Style" pitchFamily="18" charset="0"/>
              </a:rPr>
              <a:t>French</a:t>
            </a:r>
            <a:r>
              <a:rPr lang="en-US" sz="4000" dirty="0">
                <a:latin typeface="Bookman Old Style" pitchFamily="18" charset="0"/>
              </a:rPr>
              <a:t> also claimed the land in the Ohio River Valley.</a:t>
            </a:r>
          </a:p>
        </p:txBody>
      </p:sp>
    </p:spTree>
    <p:extLst>
      <p:ext uri="{BB962C8B-B14F-4D97-AF65-F5344CB8AC3E}">
        <p14:creationId xmlns:p14="http://schemas.microsoft.com/office/powerpoint/2010/main" val="13534012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C000"/>
            </a:gs>
            <a:gs pos="100000">
              <a:schemeClr val="bg2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163126"/>
            <a:ext cx="8382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Bookman Old Style" pitchFamily="18" charset="0"/>
              </a:rPr>
              <a:t>To stop the </a:t>
            </a:r>
            <a:r>
              <a:rPr lang="en-US" sz="4000" u="sng" dirty="0">
                <a:latin typeface="Bookman Old Style" pitchFamily="18" charset="0"/>
              </a:rPr>
              <a:t>British</a:t>
            </a:r>
            <a:r>
              <a:rPr lang="en-US" sz="4000" dirty="0">
                <a:latin typeface="Bookman Old Style" pitchFamily="18" charset="0"/>
              </a:rPr>
              <a:t> colonists from moving into the Ohio River Valley, the French started building </a:t>
            </a:r>
            <a:r>
              <a:rPr lang="en-US" sz="4000" u="sng" dirty="0">
                <a:latin typeface="Bookman Old Style" pitchFamily="18" charset="0"/>
              </a:rPr>
              <a:t>forts</a:t>
            </a:r>
            <a:r>
              <a:rPr lang="en-US" sz="4000" dirty="0">
                <a:latin typeface="Bookman Old Style" pitchFamily="18" charset="0"/>
              </a:rPr>
              <a:t> in the area.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B9A0BF-FEDF-A63E-C7E4-8CBFC86B1A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2895600"/>
            <a:ext cx="73152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221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0000"/>
            </a:gs>
            <a:gs pos="100000">
              <a:schemeClr val="bg2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381000"/>
            <a:ext cx="8382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Bookman Old Style" pitchFamily="18" charset="0"/>
              </a:rPr>
              <a:t>In 1753 the French built </a:t>
            </a:r>
            <a:r>
              <a:rPr lang="en-US" sz="4000" u="sng" dirty="0">
                <a:latin typeface="Bookman Old Style" pitchFamily="18" charset="0"/>
              </a:rPr>
              <a:t>Fort Presque Isle</a:t>
            </a:r>
            <a:r>
              <a:rPr lang="en-US" sz="4000" dirty="0">
                <a:latin typeface="Bookman Old Style" pitchFamily="18" charset="0"/>
              </a:rPr>
              <a:t> (Erie) and </a:t>
            </a:r>
            <a:r>
              <a:rPr lang="en-US" sz="4000" u="sng" dirty="0">
                <a:latin typeface="Bookman Old Style" pitchFamily="18" charset="0"/>
              </a:rPr>
              <a:t>Fort Le Boeuf</a:t>
            </a:r>
            <a:r>
              <a:rPr lang="en-US" sz="4000" dirty="0">
                <a:latin typeface="Bookman Old Style" pitchFamily="18" charset="0"/>
              </a:rPr>
              <a:t> (Waterford).</a:t>
            </a:r>
          </a:p>
        </p:txBody>
      </p:sp>
      <p:pic>
        <p:nvPicPr>
          <p:cNvPr id="6146" name="Picture 2" descr="http://artofwilderness.com/wp-content/uploads/2011/08/Fort-de-la-Presque-Isl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700" y="2619455"/>
            <a:ext cx="4800600" cy="4008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84582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B050"/>
            </a:gs>
            <a:gs pos="100000">
              <a:schemeClr val="bg2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264855"/>
            <a:ext cx="8382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Bookman Old Style" pitchFamily="18" charset="0"/>
              </a:rPr>
              <a:t>Fort </a:t>
            </a:r>
            <a:r>
              <a:rPr lang="en-US" sz="4000" u="sng" dirty="0" err="1">
                <a:latin typeface="Bookman Old Style" pitchFamily="18" charset="0"/>
              </a:rPr>
              <a:t>Machault</a:t>
            </a:r>
            <a:r>
              <a:rPr lang="en-US" sz="4000" dirty="0">
                <a:latin typeface="Bookman Old Style" pitchFamily="18" charset="0"/>
              </a:rPr>
              <a:t> was built in 1754 by the French near the junction of </a:t>
            </a:r>
            <a:r>
              <a:rPr lang="en-US" sz="4000" u="sng" dirty="0">
                <a:latin typeface="Bookman Old Style" pitchFamily="18" charset="0"/>
              </a:rPr>
              <a:t>French Creek </a:t>
            </a:r>
            <a:r>
              <a:rPr lang="en-US" sz="4000" dirty="0">
                <a:latin typeface="Bookman Old Style" pitchFamily="18" charset="0"/>
              </a:rPr>
              <a:t>and the Allegheny River.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BFCDF9-1595-D8DD-2FE2-026342548F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3190989"/>
            <a:ext cx="8534400" cy="3083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6636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B0F0"/>
            </a:gs>
            <a:gs pos="100000">
              <a:schemeClr val="bg2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0956" y="228600"/>
            <a:ext cx="886208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Bookman Old Style" pitchFamily="18" charset="0"/>
              </a:rPr>
              <a:t>In 1754 they built </a:t>
            </a:r>
            <a:r>
              <a:rPr lang="en-US" sz="4000" u="sng" dirty="0">
                <a:latin typeface="Bookman Old Style" pitchFamily="18" charset="0"/>
              </a:rPr>
              <a:t>Fort Duquesne </a:t>
            </a:r>
            <a:r>
              <a:rPr lang="en-US" sz="4000" dirty="0">
                <a:latin typeface="Bookman Old Style" pitchFamily="18" charset="0"/>
              </a:rPr>
              <a:t>where the Allegheny and Monongahela Rivers meet to form the </a:t>
            </a:r>
            <a:r>
              <a:rPr lang="en-US" sz="4000" u="sng" dirty="0">
                <a:latin typeface="Bookman Old Style" pitchFamily="18" charset="0"/>
              </a:rPr>
              <a:t>Ohio</a:t>
            </a:r>
            <a:r>
              <a:rPr lang="en-US" sz="4000" dirty="0">
                <a:latin typeface="Bookman Old Style" pitchFamily="18" charset="0"/>
              </a:rPr>
              <a:t> River. (Pittsburgh)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E65414-589D-BB3B-B193-C0C15054E8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178" y="2925716"/>
            <a:ext cx="8469644" cy="3675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8334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0000"/>
            </a:gs>
            <a:gs pos="100000">
              <a:schemeClr val="bg2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1E3F44-861C-F3AF-3A68-1B67BEF80F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98207"/>
            <a:ext cx="4495800" cy="666158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8257BB0-6A89-95FD-305C-D4DFC55AC787}"/>
              </a:ext>
            </a:extLst>
          </p:cNvPr>
          <p:cNvSpPr txBox="1"/>
          <p:nvPr/>
        </p:nvSpPr>
        <p:spPr>
          <a:xfrm>
            <a:off x="5029200" y="457200"/>
            <a:ext cx="38100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Bookman Old Style" panose="02050604050505020204" pitchFamily="18" charset="0"/>
              </a:rPr>
              <a:t>Why do you think these are a good locations for forts?</a:t>
            </a:r>
          </a:p>
        </p:txBody>
      </p:sp>
    </p:spTree>
    <p:extLst>
      <p:ext uri="{BB962C8B-B14F-4D97-AF65-F5344CB8AC3E}">
        <p14:creationId xmlns:p14="http://schemas.microsoft.com/office/powerpoint/2010/main" val="5362294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3365</TotalTime>
  <Words>457</Words>
  <Application>Microsoft Office PowerPoint</Application>
  <PresentationFormat>On-screen Show (4:3)</PresentationFormat>
  <Paragraphs>23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Bookman Old Style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Bloomsburg Area School District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Runkle</dc:creator>
  <cp:lastModifiedBy>Michael Runkle</cp:lastModifiedBy>
  <cp:revision>70</cp:revision>
  <cp:lastPrinted>2012-02-09T17:43:26Z</cp:lastPrinted>
  <dcterms:created xsi:type="dcterms:W3CDTF">2012-02-06T13:35:28Z</dcterms:created>
  <dcterms:modified xsi:type="dcterms:W3CDTF">2024-02-02T17:59:01Z</dcterms:modified>
</cp:coreProperties>
</file>